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73" r:id="rId3"/>
    <p:sldId id="378" r:id="rId4"/>
    <p:sldId id="377" r:id="rId5"/>
    <p:sldId id="375" r:id="rId6"/>
    <p:sldId id="260" r:id="rId7"/>
    <p:sldId id="391" r:id="rId8"/>
    <p:sldId id="383" r:id="rId9"/>
    <p:sldId id="384" r:id="rId10"/>
    <p:sldId id="376" r:id="rId11"/>
    <p:sldId id="380" r:id="rId12"/>
    <p:sldId id="389" r:id="rId13"/>
    <p:sldId id="385" r:id="rId14"/>
    <p:sldId id="386" r:id="rId15"/>
    <p:sldId id="387" r:id="rId16"/>
    <p:sldId id="390" r:id="rId17"/>
    <p:sldId id="379" r:id="rId18"/>
    <p:sldId id="3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06C94-F3E3-49AF-9084-EA83C71256E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5CFD26-08D5-4C64-A856-F2396BB60A89}">
      <dgm:prSet phldrT="[Text]"/>
      <dgm:spPr/>
      <dgm:t>
        <a:bodyPr/>
        <a:lstStyle/>
        <a:p>
          <a:r>
            <a:rPr lang="en-GB" dirty="0"/>
            <a:t>Team meeting</a:t>
          </a:r>
        </a:p>
      </dgm:t>
    </dgm:pt>
    <dgm:pt modelId="{3CF67BFC-17CE-4347-BE0B-EE93130BF10F}" type="parTrans" cxnId="{FD43EB02-A1B5-40DF-A665-A59FDDE3C0E5}">
      <dgm:prSet/>
      <dgm:spPr/>
      <dgm:t>
        <a:bodyPr/>
        <a:lstStyle/>
        <a:p>
          <a:endParaRPr lang="en-GB"/>
        </a:p>
      </dgm:t>
    </dgm:pt>
    <dgm:pt modelId="{5D0E2C10-BAC3-4DCB-97ED-82E513E4484C}" type="sibTrans" cxnId="{FD43EB02-A1B5-40DF-A665-A59FDDE3C0E5}">
      <dgm:prSet/>
      <dgm:spPr/>
      <dgm:t>
        <a:bodyPr/>
        <a:lstStyle/>
        <a:p>
          <a:endParaRPr lang="en-GB"/>
        </a:p>
      </dgm:t>
    </dgm:pt>
    <dgm:pt modelId="{C28266E7-1EF7-437B-A08B-CE67D51A2DFE}">
      <dgm:prSet phldrT="[Text]"/>
      <dgm:spPr/>
      <dgm:t>
        <a:bodyPr/>
        <a:lstStyle/>
        <a:p>
          <a:r>
            <a:rPr lang="en-GB" dirty="0"/>
            <a:t>Trainee</a:t>
          </a:r>
        </a:p>
      </dgm:t>
    </dgm:pt>
    <dgm:pt modelId="{78EBC6F3-2DF5-4107-8201-B482D335E5C0}" type="parTrans" cxnId="{B1592C9E-CB28-4BB4-AC8E-E0BDB1889E27}">
      <dgm:prSet/>
      <dgm:spPr/>
      <dgm:t>
        <a:bodyPr/>
        <a:lstStyle/>
        <a:p>
          <a:endParaRPr lang="en-GB"/>
        </a:p>
      </dgm:t>
    </dgm:pt>
    <dgm:pt modelId="{C520AB00-CF4D-485F-A3D4-197E2543C2AD}" type="sibTrans" cxnId="{B1592C9E-CB28-4BB4-AC8E-E0BDB1889E27}">
      <dgm:prSet/>
      <dgm:spPr/>
      <dgm:t>
        <a:bodyPr/>
        <a:lstStyle/>
        <a:p>
          <a:endParaRPr lang="en-GB"/>
        </a:p>
      </dgm:t>
    </dgm:pt>
    <dgm:pt modelId="{228E030C-672F-4F97-9B33-4E5C4F78C50F}">
      <dgm:prSet phldrT="[Text]"/>
      <dgm:spPr/>
      <dgm:t>
        <a:bodyPr/>
        <a:lstStyle/>
        <a:p>
          <a:r>
            <a:rPr lang="en-GB" dirty="0"/>
            <a:t>Peer to peer</a:t>
          </a:r>
        </a:p>
      </dgm:t>
    </dgm:pt>
    <dgm:pt modelId="{37352A36-8B17-4279-B8CE-9DEF7D0D6F04}" type="parTrans" cxnId="{BFCA6A03-3094-41AE-A41D-1940BBD6DF63}">
      <dgm:prSet/>
      <dgm:spPr/>
      <dgm:t>
        <a:bodyPr/>
        <a:lstStyle/>
        <a:p>
          <a:endParaRPr lang="en-GB"/>
        </a:p>
      </dgm:t>
    </dgm:pt>
    <dgm:pt modelId="{B62C0E49-0439-4555-B443-C3A2588F182C}" type="sibTrans" cxnId="{BFCA6A03-3094-41AE-A41D-1940BBD6DF63}">
      <dgm:prSet/>
      <dgm:spPr/>
      <dgm:t>
        <a:bodyPr/>
        <a:lstStyle/>
        <a:p>
          <a:endParaRPr lang="en-GB"/>
        </a:p>
      </dgm:t>
    </dgm:pt>
    <dgm:pt modelId="{E2A8F683-BFE1-48C7-A0F3-0B04F7A5B0D3}">
      <dgm:prSet phldrT="[Text]"/>
      <dgm:spPr/>
      <dgm:t>
        <a:bodyPr/>
        <a:lstStyle/>
        <a:p>
          <a:r>
            <a:rPr lang="en-GB" dirty="0"/>
            <a:t>Student</a:t>
          </a:r>
        </a:p>
      </dgm:t>
    </dgm:pt>
    <dgm:pt modelId="{E4650758-C5E8-49F8-960D-50D73B60AE94}" type="parTrans" cxnId="{795CCD2A-F79D-42CA-859D-9D828DC8C0C3}">
      <dgm:prSet/>
      <dgm:spPr/>
      <dgm:t>
        <a:bodyPr/>
        <a:lstStyle/>
        <a:p>
          <a:endParaRPr lang="en-GB"/>
        </a:p>
      </dgm:t>
    </dgm:pt>
    <dgm:pt modelId="{90D78CAF-DA99-4071-8972-AB15F9710C7B}" type="sibTrans" cxnId="{795CCD2A-F79D-42CA-859D-9D828DC8C0C3}">
      <dgm:prSet/>
      <dgm:spPr/>
      <dgm:t>
        <a:bodyPr/>
        <a:lstStyle/>
        <a:p>
          <a:endParaRPr lang="en-GB"/>
        </a:p>
      </dgm:t>
    </dgm:pt>
    <dgm:pt modelId="{F5B63671-B5EA-46EB-B693-234A491D728E}">
      <dgm:prSet phldrT="[Text]"/>
      <dgm:spPr/>
      <dgm:t>
        <a:bodyPr/>
        <a:lstStyle/>
        <a:p>
          <a:r>
            <a:rPr lang="en-GB" dirty="0"/>
            <a:t>Line manager 1-1</a:t>
          </a:r>
        </a:p>
      </dgm:t>
    </dgm:pt>
    <dgm:pt modelId="{6035CD63-3D90-404F-8992-8FB9D63A4480}" type="parTrans" cxnId="{4BA1F7DF-F911-4BCA-8BBD-61C45355DDF9}">
      <dgm:prSet/>
      <dgm:spPr/>
      <dgm:t>
        <a:bodyPr/>
        <a:lstStyle/>
        <a:p>
          <a:endParaRPr lang="en-GB"/>
        </a:p>
      </dgm:t>
    </dgm:pt>
    <dgm:pt modelId="{826556AC-31C4-4531-BE14-7F2BB7CE391A}" type="sibTrans" cxnId="{4BA1F7DF-F911-4BCA-8BBD-61C45355DDF9}">
      <dgm:prSet/>
      <dgm:spPr/>
      <dgm:t>
        <a:bodyPr/>
        <a:lstStyle/>
        <a:p>
          <a:endParaRPr lang="en-GB"/>
        </a:p>
      </dgm:t>
    </dgm:pt>
    <dgm:pt modelId="{7BFF00CC-D19F-4698-A041-42CFD06AA131}" type="pres">
      <dgm:prSet presAssocID="{0F906C94-F3E3-49AF-9084-EA83C71256E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885359-C10C-4427-96DA-410F9C5D5BA9}" type="pres">
      <dgm:prSet presAssocID="{C35CFD26-08D5-4C64-A856-F2396BB60A89}" presName="centerShape" presStyleLbl="node0" presStyleIdx="0" presStyleCnt="1"/>
      <dgm:spPr/>
    </dgm:pt>
    <dgm:pt modelId="{0F12C777-0327-43B8-9F6B-BE9F1502B107}" type="pres">
      <dgm:prSet presAssocID="{78EBC6F3-2DF5-4107-8201-B482D335E5C0}" presName="Name9" presStyleLbl="parChTrans1D2" presStyleIdx="0" presStyleCnt="4"/>
      <dgm:spPr/>
    </dgm:pt>
    <dgm:pt modelId="{834C1124-B5CB-4D0A-8FC9-CAE5277BAB24}" type="pres">
      <dgm:prSet presAssocID="{78EBC6F3-2DF5-4107-8201-B482D335E5C0}" presName="connTx" presStyleLbl="parChTrans1D2" presStyleIdx="0" presStyleCnt="4"/>
      <dgm:spPr/>
    </dgm:pt>
    <dgm:pt modelId="{6E6F63D2-2243-4FC2-99F7-B18FF2092EEB}" type="pres">
      <dgm:prSet presAssocID="{C28266E7-1EF7-437B-A08B-CE67D51A2DFE}" presName="node" presStyleLbl="node1" presStyleIdx="0" presStyleCnt="4">
        <dgm:presLayoutVars>
          <dgm:bulletEnabled val="1"/>
        </dgm:presLayoutVars>
      </dgm:prSet>
      <dgm:spPr/>
    </dgm:pt>
    <dgm:pt modelId="{94D66E3A-DF99-4FCB-84D5-74731037FECF}" type="pres">
      <dgm:prSet presAssocID="{37352A36-8B17-4279-B8CE-9DEF7D0D6F04}" presName="Name9" presStyleLbl="parChTrans1D2" presStyleIdx="1" presStyleCnt="4"/>
      <dgm:spPr/>
    </dgm:pt>
    <dgm:pt modelId="{AC77CD28-BD18-44B3-A909-859DFDE6EE83}" type="pres">
      <dgm:prSet presAssocID="{37352A36-8B17-4279-B8CE-9DEF7D0D6F04}" presName="connTx" presStyleLbl="parChTrans1D2" presStyleIdx="1" presStyleCnt="4"/>
      <dgm:spPr/>
    </dgm:pt>
    <dgm:pt modelId="{B6350741-EB6A-401F-9148-FB62C1809807}" type="pres">
      <dgm:prSet presAssocID="{228E030C-672F-4F97-9B33-4E5C4F78C50F}" presName="node" presStyleLbl="node1" presStyleIdx="1" presStyleCnt="4">
        <dgm:presLayoutVars>
          <dgm:bulletEnabled val="1"/>
        </dgm:presLayoutVars>
      </dgm:prSet>
      <dgm:spPr/>
    </dgm:pt>
    <dgm:pt modelId="{29325AFF-5488-44BC-A217-05DECF14DA5F}" type="pres">
      <dgm:prSet presAssocID="{E4650758-C5E8-49F8-960D-50D73B60AE94}" presName="Name9" presStyleLbl="parChTrans1D2" presStyleIdx="2" presStyleCnt="4"/>
      <dgm:spPr/>
    </dgm:pt>
    <dgm:pt modelId="{41FDE965-576E-4220-BCAF-B2E266031CCC}" type="pres">
      <dgm:prSet presAssocID="{E4650758-C5E8-49F8-960D-50D73B60AE94}" presName="connTx" presStyleLbl="parChTrans1D2" presStyleIdx="2" presStyleCnt="4"/>
      <dgm:spPr/>
    </dgm:pt>
    <dgm:pt modelId="{D0C43666-C765-472F-AA3B-77678ECD2B4C}" type="pres">
      <dgm:prSet presAssocID="{E2A8F683-BFE1-48C7-A0F3-0B04F7A5B0D3}" presName="node" presStyleLbl="node1" presStyleIdx="2" presStyleCnt="4">
        <dgm:presLayoutVars>
          <dgm:bulletEnabled val="1"/>
        </dgm:presLayoutVars>
      </dgm:prSet>
      <dgm:spPr/>
    </dgm:pt>
    <dgm:pt modelId="{5179C789-F9DF-4EEB-9117-92AD5DF7B336}" type="pres">
      <dgm:prSet presAssocID="{6035CD63-3D90-404F-8992-8FB9D63A4480}" presName="Name9" presStyleLbl="parChTrans1D2" presStyleIdx="3" presStyleCnt="4"/>
      <dgm:spPr/>
    </dgm:pt>
    <dgm:pt modelId="{113E2E5A-B1F4-4682-AD42-6961A16048B6}" type="pres">
      <dgm:prSet presAssocID="{6035CD63-3D90-404F-8992-8FB9D63A4480}" presName="connTx" presStyleLbl="parChTrans1D2" presStyleIdx="3" presStyleCnt="4"/>
      <dgm:spPr/>
    </dgm:pt>
    <dgm:pt modelId="{B4211FC0-AA42-4340-BEBB-A6D6E4FB2C94}" type="pres">
      <dgm:prSet presAssocID="{F5B63671-B5EA-46EB-B693-234A491D728E}" presName="node" presStyleLbl="node1" presStyleIdx="3" presStyleCnt="4">
        <dgm:presLayoutVars>
          <dgm:bulletEnabled val="1"/>
        </dgm:presLayoutVars>
      </dgm:prSet>
      <dgm:spPr/>
    </dgm:pt>
  </dgm:ptLst>
  <dgm:cxnLst>
    <dgm:cxn modelId="{FD43EB02-A1B5-40DF-A665-A59FDDE3C0E5}" srcId="{0F906C94-F3E3-49AF-9084-EA83C71256EB}" destId="{C35CFD26-08D5-4C64-A856-F2396BB60A89}" srcOrd="0" destOrd="0" parTransId="{3CF67BFC-17CE-4347-BE0B-EE93130BF10F}" sibTransId="{5D0E2C10-BAC3-4DCB-97ED-82E513E4484C}"/>
    <dgm:cxn modelId="{BFCA6A03-3094-41AE-A41D-1940BBD6DF63}" srcId="{C35CFD26-08D5-4C64-A856-F2396BB60A89}" destId="{228E030C-672F-4F97-9B33-4E5C4F78C50F}" srcOrd="1" destOrd="0" parTransId="{37352A36-8B17-4279-B8CE-9DEF7D0D6F04}" sibTransId="{B62C0E49-0439-4555-B443-C3A2588F182C}"/>
    <dgm:cxn modelId="{7E233A09-3B21-418C-A0D7-4B9D867150F5}" type="presOf" srcId="{E4650758-C5E8-49F8-960D-50D73B60AE94}" destId="{29325AFF-5488-44BC-A217-05DECF14DA5F}" srcOrd="0" destOrd="0" presId="urn:microsoft.com/office/officeart/2005/8/layout/radial1"/>
    <dgm:cxn modelId="{CF8AE30B-98A5-4C40-AF59-7B4B5BFCC227}" type="presOf" srcId="{C28266E7-1EF7-437B-A08B-CE67D51A2DFE}" destId="{6E6F63D2-2243-4FC2-99F7-B18FF2092EEB}" srcOrd="0" destOrd="0" presId="urn:microsoft.com/office/officeart/2005/8/layout/radial1"/>
    <dgm:cxn modelId="{AB2AE013-74E9-4918-BED0-D38D328E0429}" type="presOf" srcId="{37352A36-8B17-4279-B8CE-9DEF7D0D6F04}" destId="{AC77CD28-BD18-44B3-A909-859DFDE6EE83}" srcOrd="1" destOrd="0" presId="urn:microsoft.com/office/officeart/2005/8/layout/radial1"/>
    <dgm:cxn modelId="{795CCD2A-F79D-42CA-859D-9D828DC8C0C3}" srcId="{C35CFD26-08D5-4C64-A856-F2396BB60A89}" destId="{E2A8F683-BFE1-48C7-A0F3-0B04F7A5B0D3}" srcOrd="2" destOrd="0" parTransId="{E4650758-C5E8-49F8-960D-50D73B60AE94}" sibTransId="{90D78CAF-DA99-4071-8972-AB15F9710C7B}"/>
    <dgm:cxn modelId="{6015F633-DB08-4653-B8B9-8124B0DC7AC9}" type="presOf" srcId="{78EBC6F3-2DF5-4107-8201-B482D335E5C0}" destId="{0F12C777-0327-43B8-9F6B-BE9F1502B107}" srcOrd="0" destOrd="0" presId="urn:microsoft.com/office/officeart/2005/8/layout/radial1"/>
    <dgm:cxn modelId="{92EFF494-C465-40BF-8699-31AE8DB387B6}" type="presOf" srcId="{E2A8F683-BFE1-48C7-A0F3-0B04F7A5B0D3}" destId="{D0C43666-C765-472F-AA3B-77678ECD2B4C}" srcOrd="0" destOrd="0" presId="urn:microsoft.com/office/officeart/2005/8/layout/radial1"/>
    <dgm:cxn modelId="{E089AB9B-C155-4801-878A-E6DDCA353F00}" type="presOf" srcId="{E4650758-C5E8-49F8-960D-50D73B60AE94}" destId="{41FDE965-576E-4220-BCAF-B2E266031CCC}" srcOrd="1" destOrd="0" presId="urn:microsoft.com/office/officeart/2005/8/layout/radial1"/>
    <dgm:cxn modelId="{B1592C9E-CB28-4BB4-AC8E-E0BDB1889E27}" srcId="{C35CFD26-08D5-4C64-A856-F2396BB60A89}" destId="{C28266E7-1EF7-437B-A08B-CE67D51A2DFE}" srcOrd="0" destOrd="0" parTransId="{78EBC6F3-2DF5-4107-8201-B482D335E5C0}" sibTransId="{C520AB00-CF4D-485F-A3D4-197E2543C2AD}"/>
    <dgm:cxn modelId="{E68723A4-AF05-4267-B6B6-96405E34E123}" type="presOf" srcId="{78EBC6F3-2DF5-4107-8201-B482D335E5C0}" destId="{834C1124-B5CB-4D0A-8FC9-CAE5277BAB24}" srcOrd="1" destOrd="0" presId="urn:microsoft.com/office/officeart/2005/8/layout/radial1"/>
    <dgm:cxn modelId="{40D98EA4-D677-4A2A-99E0-46A913E9BB46}" type="presOf" srcId="{F5B63671-B5EA-46EB-B693-234A491D728E}" destId="{B4211FC0-AA42-4340-BEBB-A6D6E4FB2C94}" srcOrd="0" destOrd="0" presId="urn:microsoft.com/office/officeart/2005/8/layout/radial1"/>
    <dgm:cxn modelId="{A6E30FC5-0157-4DCB-A8DE-8C678487FDF0}" type="presOf" srcId="{6035CD63-3D90-404F-8992-8FB9D63A4480}" destId="{5179C789-F9DF-4EEB-9117-92AD5DF7B336}" srcOrd="0" destOrd="0" presId="urn:microsoft.com/office/officeart/2005/8/layout/radial1"/>
    <dgm:cxn modelId="{794264DE-0D35-439F-BE98-92DE10F4D8CC}" type="presOf" srcId="{6035CD63-3D90-404F-8992-8FB9D63A4480}" destId="{113E2E5A-B1F4-4682-AD42-6961A16048B6}" srcOrd="1" destOrd="0" presId="urn:microsoft.com/office/officeart/2005/8/layout/radial1"/>
    <dgm:cxn modelId="{4BA1F7DF-F911-4BCA-8BBD-61C45355DDF9}" srcId="{C35CFD26-08D5-4C64-A856-F2396BB60A89}" destId="{F5B63671-B5EA-46EB-B693-234A491D728E}" srcOrd="3" destOrd="0" parTransId="{6035CD63-3D90-404F-8992-8FB9D63A4480}" sibTransId="{826556AC-31C4-4531-BE14-7F2BB7CE391A}"/>
    <dgm:cxn modelId="{CACC5DE9-C56C-4482-9A43-A381B3576574}" type="presOf" srcId="{228E030C-672F-4F97-9B33-4E5C4F78C50F}" destId="{B6350741-EB6A-401F-9148-FB62C1809807}" srcOrd="0" destOrd="0" presId="urn:microsoft.com/office/officeart/2005/8/layout/radial1"/>
    <dgm:cxn modelId="{96951CEA-36A2-4F6C-B398-7A7067E7FD25}" type="presOf" srcId="{C35CFD26-08D5-4C64-A856-F2396BB60A89}" destId="{03885359-C10C-4427-96DA-410F9C5D5BA9}" srcOrd="0" destOrd="0" presId="urn:microsoft.com/office/officeart/2005/8/layout/radial1"/>
    <dgm:cxn modelId="{9C3757EE-C0DF-4FE3-A835-15DEBC0FFD8A}" type="presOf" srcId="{0F906C94-F3E3-49AF-9084-EA83C71256EB}" destId="{7BFF00CC-D19F-4698-A041-42CFD06AA131}" srcOrd="0" destOrd="0" presId="urn:microsoft.com/office/officeart/2005/8/layout/radial1"/>
    <dgm:cxn modelId="{C82AA2F0-7561-4034-905D-614329FE2DA9}" type="presOf" srcId="{37352A36-8B17-4279-B8CE-9DEF7D0D6F04}" destId="{94D66E3A-DF99-4FCB-84D5-74731037FECF}" srcOrd="0" destOrd="0" presId="urn:microsoft.com/office/officeart/2005/8/layout/radial1"/>
    <dgm:cxn modelId="{3B7BD7EF-1C4E-42F9-9200-08EBE0424A62}" type="presParOf" srcId="{7BFF00CC-D19F-4698-A041-42CFD06AA131}" destId="{03885359-C10C-4427-96DA-410F9C5D5BA9}" srcOrd="0" destOrd="0" presId="urn:microsoft.com/office/officeart/2005/8/layout/radial1"/>
    <dgm:cxn modelId="{AF213869-F5C8-4104-9009-347F6F8A2B79}" type="presParOf" srcId="{7BFF00CC-D19F-4698-A041-42CFD06AA131}" destId="{0F12C777-0327-43B8-9F6B-BE9F1502B107}" srcOrd="1" destOrd="0" presId="urn:microsoft.com/office/officeart/2005/8/layout/radial1"/>
    <dgm:cxn modelId="{2837691C-61D6-43E9-A048-0BA23E2998EA}" type="presParOf" srcId="{0F12C777-0327-43B8-9F6B-BE9F1502B107}" destId="{834C1124-B5CB-4D0A-8FC9-CAE5277BAB24}" srcOrd="0" destOrd="0" presId="urn:microsoft.com/office/officeart/2005/8/layout/radial1"/>
    <dgm:cxn modelId="{A7789C78-AC3E-48B6-8CF0-E8C14C67889C}" type="presParOf" srcId="{7BFF00CC-D19F-4698-A041-42CFD06AA131}" destId="{6E6F63D2-2243-4FC2-99F7-B18FF2092EEB}" srcOrd="2" destOrd="0" presId="urn:microsoft.com/office/officeart/2005/8/layout/radial1"/>
    <dgm:cxn modelId="{4AB76240-1270-4A89-82C9-5EADFA6DEEE7}" type="presParOf" srcId="{7BFF00CC-D19F-4698-A041-42CFD06AA131}" destId="{94D66E3A-DF99-4FCB-84D5-74731037FECF}" srcOrd="3" destOrd="0" presId="urn:microsoft.com/office/officeart/2005/8/layout/radial1"/>
    <dgm:cxn modelId="{CFEB09BA-22DE-434A-A29F-E9D7B47FFEE5}" type="presParOf" srcId="{94D66E3A-DF99-4FCB-84D5-74731037FECF}" destId="{AC77CD28-BD18-44B3-A909-859DFDE6EE83}" srcOrd="0" destOrd="0" presId="urn:microsoft.com/office/officeart/2005/8/layout/radial1"/>
    <dgm:cxn modelId="{4390BCFD-0C77-40C3-A125-6390B8CEFAC6}" type="presParOf" srcId="{7BFF00CC-D19F-4698-A041-42CFD06AA131}" destId="{B6350741-EB6A-401F-9148-FB62C1809807}" srcOrd="4" destOrd="0" presId="urn:microsoft.com/office/officeart/2005/8/layout/radial1"/>
    <dgm:cxn modelId="{279F48A1-D05A-47A1-88BF-18E2F713EDDE}" type="presParOf" srcId="{7BFF00CC-D19F-4698-A041-42CFD06AA131}" destId="{29325AFF-5488-44BC-A217-05DECF14DA5F}" srcOrd="5" destOrd="0" presId="urn:microsoft.com/office/officeart/2005/8/layout/radial1"/>
    <dgm:cxn modelId="{6560C230-9AA1-4D49-92B6-E0EC9A6FA566}" type="presParOf" srcId="{29325AFF-5488-44BC-A217-05DECF14DA5F}" destId="{41FDE965-576E-4220-BCAF-B2E266031CCC}" srcOrd="0" destOrd="0" presId="urn:microsoft.com/office/officeart/2005/8/layout/radial1"/>
    <dgm:cxn modelId="{4B7B7627-BCBD-470C-A64D-763665402EDB}" type="presParOf" srcId="{7BFF00CC-D19F-4698-A041-42CFD06AA131}" destId="{D0C43666-C765-472F-AA3B-77678ECD2B4C}" srcOrd="6" destOrd="0" presId="urn:microsoft.com/office/officeart/2005/8/layout/radial1"/>
    <dgm:cxn modelId="{48BBF90A-33C8-4866-857C-6F12D2C5E35F}" type="presParOf" srcId="{7BFF00CC-D19F-4698-A041-42CFD06AA131}" destId="{5179C789-F9DF-4EEB-9117-92AD5DF7B336}" srcOrd="7" destOrd="0" presId="urn:microsoft.com/office/officeart/2005/8/layout/radial1"/>
    <dgm:cxn modelId="{A4A7B5AF-9E6B-4401-8464-7FE36144ED6F}" type="presParOf" srcId="{5179C789-F9DF-4EEB-9117-92AD5DF7B336}" destId="{113E2E5A-B1F4-4682-AD42-6961A16048B6}" srcOrd="0" destOrd="0" presId="urn:microsoft.com/office/officeart/2005/8/layout/radial1"/>
    <dgm:cxn modelId="{321C6DFD-5EA2-4D7C-8A82-FB79C0904AD4}" type="presParOf" srcId="{7BFF00CC-D19F-4698-A041-42CFD06AA131}" destId="{B4211FC0-AA42-4340-BEBB-A6D6E4FB2C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85359-C10C-4427-96DA-410F9C5D5BA9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Team meeting</a:t>
          </a:r>
        </a:p>
      </dsp:txBody>
      <dsp:txXfrm>
        <a:off x="3536355" y="2181688"/>
        <a:ext cx="1055289" cy="1055289"/>
      </dsp:txXfrm>
    </dsp:sp>
    <dsp:sp modelId="{0F12C777-0327-43B8-9F6B-BE9F1502B107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52718" y="1726216"/>
        <a:ext cx="22563" cy="22563"/>
      </dsp:txXfrm>
    </dsp:sp>
    <dsp:sp modelId="{6E6F63D2-2243-4FC2-99F7-B18FF2092EEB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Trainee</a:t>
          </a:r>
        </a:p>
      </dsp:txBody>
      <dsp:txXfrm>
        <a:off x="3536355" y="238017"/>
        <a:ext cx="1055289" cy="1055289"/>
      </dsp:txXfrm>
    </dsp:sp>
    <dsp:sp modelId="{94D66E3A-DF99-4FCB-84D5-74731037FECF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24554" y="2698051"/>
        <a:ext cx="22563" cy="22563"/>
      </dsp:txXfrm>
    </dsp:sp>
    <dsp:sp modelId="{B6350741-EB6A-401F-9148-FB62C1809807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Peer to peer</a:t>
          </a:r>
        </a:p>
      </dsp:txBody>
      <dsp:txXfrm>
        <a:off x="5480027" y="2181688"/>
        <a:ext cx="1055289" cy="1055289"/>
      </dsp:txXfrm>
    </dsp:sp>
    <dsp:sp modelId="{29325AFF-5488-44BC-A217-05DECF14DA5F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52718" y="3669887"/>
        <a:ext cx="22563" cy="22563"/>
      </dsp:txXfrm>
    </dsp:sp>
    <dsp:sp modelId="{D0C43666-C765-472F-AA3B-77678ECD2B4C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Student</a:t>
          </a:r>
        </a:p>
      </dsp:txBody>
      <dsp:txXfrm>
        <a:off x="3536355" y="4125360"/>
        <a:ext cx="1055289" cy="1055289"/>
      </dsp:txXfrm>
    </dsp:sp>
    <dsp:sp modelId="{5179C789-F9DF-4EEB-9117-92AD5DF7B336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080882" y="2698051"/>
        <a:ext cx="22563" cy="22563"/>
      </dsp:txXfrm>
    </dsp:sp>
    <dsp:sp modelId="{B4211FC0-AA42-4340-BEBB-A6D6E4FB2C94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Line manager 1-1</a:t>
          </a:r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9C9F4-BF2B-4A31-B498-910C52099F82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8A7E-5343-45F4-83EE-9ED506585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8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5392-E4B3-4489-B048-A52FB8315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9FE29-6DDC-45AC-B24F-C7308E30E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0AB68-66C8-4541-B00C-1DA8565E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125-5234-46ED-9131-FBDE89641E29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525DF-ED6D-4434-A419-B644888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9D097-046D-467F-8CC8-0D7B2A70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7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7F7A-5B28-48B8-89D7-D3A7AF64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BFBEE-A03C-4DAD-AE00-8FA25DE3C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E7AA-2512-4603-B1F5-45815694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E434-C5B3-4502-9BFD-89024BEA62FB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31C0-ABA2-4F71-A4D6-BEFA52BE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A3BA-4E5A-4109-8437-1354B112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2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54C24-24EA-41BA-9034-C9209AFC0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E5850-D013-45A3-AB67-4697FD67D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CA6E-BACE-4E38-B103-9F40EB8A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B5B-B98D-4F2F-AE1F-C123CE93AFBE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5501A-888A-44BD-ADBA-0F385AFF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2ECA-F8B0-4C74-9C51-CFFE01C0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01AD-0348-4A23-99FD-E5F2702B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4607-F325-4CA2-95C5-84A56B264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1C4B-4F36-4520-9E52-459A3525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67AB-5F7A-44EB-8021-A2003E2C63B4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3C6C-B1D7-4F4C-BC02-9377BD7E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B2CA-576F-4251-9D1E-F5404726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1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A849-7D8A-4317-9893-0E5B7B5A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18413-0391-423D-A362-C56844898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8CC92-06BE-47A3-BCB5-4D333266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9FE4-78D0-48CD-9DF3-7F536A63AFBC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120E-DAF5-46D0-B2A1-BE96D361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6A57-C973-4D24-936C-53613F86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6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41ED-B45C-44F3-B208-55307A17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66D8-6F3A-4169-9E79-EA24DD21A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5CBA4-0A08-43E7-8A46-A473CDD51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48610-855F-441A-9034-418EE40F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5C4-E7CC-48BF-93C0-BE4DF40E4F48}" type="datetime1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9A0A3-34E4-445E-A2F0-9C1F6765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1A000-68F9-4946-AC95-62484487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CF1F-76C3-40F0-BA3E-B4970856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97FF5-7B71-48C2-BB93-63A88CEB7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61F6C-E835-497B-A31C-066BC07C9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5BED2-AE09-4247-B4FA-7457F8F27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FCDAF-8DE6-44AF-B2AA-9A094E905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B567C-8185-40ED-8FE0-9278DC12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6A6B-A8FF-4555-9CF7-C673448CA4F7}" type="datetime1">
              <a:rPr lang="en-GB" smtClean="0"/>
              <a:t>30/06/2022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2181B-A600-4176-A11C-0AD6CF36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F9B12-ED6B-48C3-8C67-AF22AF5D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9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9C68-FBA2-4BB7-AA4B-E30C0CD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7F1DA-474E-451A-8A1C-17CE349A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1727-5374-4343-B0D3-D8A96990DB7F}" type="datetime1">
              <a:rPr lang="en-GB" smtClean="0"/>
              <a:t>30/06/2022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37C54-5E3F-431F-B2AF-DF4F9CF5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41C91-01E5-48FC-9C0F-7B4655E6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3E4D2-A176-4987-9C11-B3CC15E2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6398-EA9A-4FAC-961C-47EF596554EB}" type="datetime1">
              <a:rPr lang="en-GB" smtClean="0"/>
              <a:t>30/06/2022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1A887-CF08-4348-A28A-75E9C7D5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97614-9A76-41A8-A1F5-359D6B0C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FBB0-FA3E-4E36-B4F9-F81AD38D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BC63-674D-47F8-A377-A3C58990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6044-AA50-4B84-8F83-A7132429C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495D6-F46D-4902-B416-34F55289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D739-D1F9-4F04-A24A-08A70DA03C98}" type="datetime1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E1475-F7AA-448A-812A-5BCD5002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C9CED-BDB4-4EAF-B69E-19D556FA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6CA2-EE1D-4C5D-911B-3B8A5093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A4D6F-9E48-4682-A214-BBC0F7566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D406-0EAB-45C1-9485-DA991AB9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6607-BAF8-4781-A35A-00689DFF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D6E3-2BD5-4009-B962-11B394B347E1}" type="datetime1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A4E46-84B6-47FB-A426-3C400291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64F12-093D-49F2-9423-DCD08655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9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94EBA-91AA-46C1-893C-0449E176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A38C-F8C6-488F-B129-F4FB11E31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F2BB-DFDC-4B72-812F-619E37C2D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BB5B-2497-4718-9A15-C41613A7468B}" type="datetime1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3862-C700-40DE-9BC9-D2023A3D4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DBDA-75A4-423B-BB7A-CF739B2BD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40453-grow-free-transparent-image-h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g/goa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hoto-of-men-having-conversation-935949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highway-signs/g/goal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lamorworld.com/prenatal-stress-can-impact-mental-health-of-childr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options-directory-many-selection-39626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other-photos/clock-on-the-wall.jpg.ph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martinhumanities.com/2019/09/09/conversation-starters-writing-prompt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achingandmentoring.se.leadershipacademy.nhs.uk/?_ga=2.98420575.1580491071.1655727310-98615442.16268755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byrawpixel/45739295252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o.garrity@nhs.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2CE050-BCB8-49B1-8A69-D4D366351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769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COACHING AND MENTORING – AN INTRODUCTION</a:t>
            </a:r>
          </a:p>
          <a:p>
            <a:pPr algn="l"/>
            <a:r>
              <a:rPr lang="en-GB" b="1" dirty="0"/>
              <a:t>Amanda Price – Workforce Project Director</a:t>
            </a:r>
          </a:p>
          <a:p>
            <a:pPr algn="l"/>
            <a:r>
              <a:rPr lang="en-GB" b="1" dirty="0"/>
              <a:t>30.6.22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5946A-504D-4D68-B568-64282DE9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4" y="189436"/>
            <a:ext cx="2490716" cy="6849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739417-C7CA-4723-98DC-D211CAF7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6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T-GROW model of coaching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83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 – Topic</a:t>
            </a:r>
          </a:p>
          <a:p>
            <a:r>
              <a:rPr lang="en-GB" dirty="0"/>
              <a:t>G - Goal</a:t>
            </a:r>
          </a:p>
          <a:p>
            <a:r>
              <a:rPr lang="en-GB" dirty="0"/>
              <a:t>R - Reality</a:t>
            </a:r>
          </a:p>
          <a:p>
            <a:r>
              <a:rPr lang="en-GB" dirty="0"/>
              <a:t>O - Options</a:t>
            </a:r>
          </a:p>
          <a:p>
            <a:r>
              <a:rPr lang="en-GB" dirty="0"/>
              <a:t>W – Will</a:t>
            </a:r>
          </a:p>
          <a:p>
            <a:endParaRPr lang="en-GB" dirty="0"/>
          </a:p>
          <a:p>
            <a:r>
              <a:rPr lang="en-GB" dirty="0"/>
              <a:t>Coaching questions</a:t>
            </a:r>
          </a:p>
          <a:p>
            <a:pPr lvl="1"/>
            <a:r>
              <a:rPr lang="en-GB" dirty="0"/>
              <a:t>Open</a:t>
            </a:r>
          </a:p>
          <a:p>
            <a:pPr lvl="1"/>
            <a:r>
              <a:rPr lang="en-GB" dirty="0"/>
              <a:t>Non-judgemental</a:t>
            </a:r>
          </a:p>
          <a:p>
            <a:r>
              <a:rPr lang="en-GB" dirty="0"/>
              <a:t>Listening</a:t>
            </a:r>
          </a:p>
          <a:p>
            <a:r>
              <a:rPr lang="en-GB" dirty="0"/>
              <a:t>Reflection back – checking out</a:t>
            </a:r>
          </a:p>
          <a:p>
            <a:r>
              <a:rPr lang="en-GB" dirty="0"/>
              <a:t>Summarising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26A9B-1897-4E35-A373-BB94EB7A7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05594" y="1158948"/>
            <a:ext cx="5517941" cy="41360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749ABD-2B1F-4347-B1BD-4E33403C33B9}"/>
              </a:ext>
            </a:extLst>
          </p:cNvPr>
          <p:cNvSpPr txBox="1"/>
          <p:nvPr/>
        </p:nvSpPr>
        <p:spPr>
          <a:xfrm>
            <a:off x="6762306" y="5386630"/>
            <a:ext cx="4461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freepngimg.com/png/40453-grow-free-transparent-image-hq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240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>
                <a:solidFill>
                  <a:srgbClr val="00B0F0"/>
                </a:solidFill>
              </a:rPr>
              <a:t>T- </a:t>
            </a:r>
            <a:r>
              <a:rPr lang="en-GB" b="1" dirty="0"/>
              <a:t>GROW model of coaching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 – Topic</a:t>
            </a:r>
          </a:p>
          <a:p>
            <a:pPr lvl="1"/>
            <a:r>
              <a:rPr lang="en-GB" dirty="0"/>
              <a:t>What do you want to talk about?</a:t>
            </a:r>
          </a:p>
          <a:p>
            <a:pPr lvl="1"/>
            <a:r>
              <a:rPr lang="en-GB" dirty="0"/>
              <a:t>What’s on your mind?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8F6B-E8C5-4E28-B0E9-B2863A0C0B8E}"/>
              </a:ext>
            </a:extLst>
          </p:cNvPr>
          <p:cNvSpPr txBox="1"/>
          <p:nvPr/>
        </p:nvSpPr>
        <p:spPr>
          <a:xfrm>
            <a:off x="7720775" y="6208949"/>
            <a:ext cx="3633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picpedia.org/highway-signs/g/goal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CAB96-2628-4174-AE98-5DE00982D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93856" y="3094074"/>
            <a:ext cx="5643134" cy="37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3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>
                <a:solidFill>
                  <a:srgbClr val="00B0F0"/>
                </a:solidFill>
              </a:rPr>
              <a:t>G</a:t>
            </a:r>
            <a:r>
              <a:rPr lang="en-GB" b="1" dirty="0"/>
              <a:t>ROW model of coaching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 – Goal</a:t>
            </a:r>
          </a:p>
          <a:p>
            <a:pPr lvl="1"/>
            <a:r>
              <a:rPr lang="en-GB" dirty="0"/>
              <a:t>What are you trying to solve?</a:t>
            </a:r>
          </a:p>
          <a:p>
            <a:pPr lvl="1"/>
            <a:r>
              <a:rPr lang="en-GB" dirty="0"/>
              <a:t>What are you hoping to achieve?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7318C-D43E-40A6-8FAC-4153E511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03862" y="2664533"/>
            <a:ext cx="5149938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68F6B-E8C5-4E28-B0E9-B2863A0C0B8E}"/>
              </a:ext>
            </a:extLst>
          </p:cNvPr>
          <p:cNvSpPr txBox="1"/>
          <p:nvPr/>
        </p:nvSpPr>
        <p:spPr>
          <a:xfrm>
            <a:off x="7720775" y="6208949"/>
            <a:ext cx="3633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picpedia.org/highway-signs/g/goal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63581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</a:t>
            </a:r>
            <a:r>
              <a:rPr lang="en-GB" sz="6600" b="1" dirty="0">
                <a:solidFill>
                  <a:srgbClr val="00B0F0"/>
                </a:solidFill>
              </a:rPr>
              <a:t>R</a:t>
            </a:r>
            <a:r>
              <a:rPr lang="en-GB" b="1" dirty="0"/>
              <a:t>OW model of coaching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 – Reality</a:t>
            </a:r>
          </a:p>
          <a:p>
            <a:pPr lvl="1"/>
            <a:r>
              <a:rPr lang="en-GB" dirty="0"/>
              <a:t>What’s going on now?</a:t>
            </a:r>
          </a:p>
          <a:p>
            <a:pPr lvl="1"/>
            <a:r>
              <a:rPr lang="en-GB" dirty="0"/>
              <a:t>What’s worked before</a:t>
            </a:r>
          </a:p>
          <a:p>
            <a:pPr lvl="1"/>
            <a:r>
              <a:rPr lang="en-GB" dirty="0"/>
              <a:t>What didn’t work before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955C1-8835-4C77-ACC2-5B590F7AC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8638" y="2306712"/>
            <a:ext cx="6293091" cy="3870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8C921-A0DB-4F28-86E4-37090B5A5DE4}"/>
              </a:ext>
            </a:extLst>
          </p:cNvPr>
          <p:cNvSpPr txBox="1"/>
          <p:nvPr/>
        </p:nvSpPr>
        <p:spPr>
          <a:xfrm>
            <a:off x="7123814" y="6958564"/>
            <a:ext cx="4547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clamorworld.com/prenatal-stress-can-impact-mental-health-of-children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90714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</a:t>
            </a:r>
            <a:r>
              <a:rPr lang="en-GB" sz="6600" b="1" dirty="0">
                <a:solidFill>
                  <a:srgbClr val="00B0F0"/>
                </a:solidFill>
              </a:rPr>
              <a:t>O</a:t>
            </a:r>
            <a:r>
              <a:rPr lang="en-GB" b="1" dirty="0"/>
              <a:t>W model of coaching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O – Options</a:t>
            </a:r>
          </a:p>
          <a:p>
            <a:pPr lvl="1"/>
            <a:r>
              <a:rPr lang="en-GB" dirty="0"/>
              <a:t>What do you think you can do?</a:t>
            </a:r>
          </a:p>
          <a:p>
            <a:pPr lvl="1"/>
            <a:r>
              <a:rPr lang="en-GB" dirty="0"/>
              <a:t>What else?</a:t>
            </a:r>
          </a:p>
          <a:p>
            <a:pPr lvl="1"/>
            <a:r>
              <a:rPr lang="en-GB" dirty="0"/>
              <a:t>What else?</a:t>
            </a:r>
          </a:p>
          <a:p>
            <a:pPr marL="457200" lvl="1" indent="0">
              <a:buNone/>
            </a:pPr>
            <a:r>
              <a:rPr lang="en-GB" dirty="0"/>
              <a:t>what will help</a:t>
            </a:r>
          </a:p>
          <a:p>
            <a:pPr marL="457200" lvl="1" indent="0">
              <a:buNone/>
            </a:pPr>
            <a:r>
              <a:rPr lang="en-GB" dirty="0"/>
              <a:t>What could get in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E89EE-F0A9-4864-A563-A1B712C70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9446" y="1690688"/>
            <a:ext cx="5175349" cy="38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GRO</a:t>
            </a:r>
            <a:r>
              <a:rPr lang="en-GB" sz="6600" b="1" dirty="0">
                <a:solidFill>
                  <a:srgbClr val="00B0F0"/>
                </a:solidFill>
              </a:rPr>
              <a:t>W</a:t>
            </a:r>
            <a:r>
              <a:rPr lang="en-GB" b="1" dirty="0"/>
              <a:t> model of coaching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 – Will</a:t>
            </a:r>
          </a:p>
          <a:p>
            <a:pPr lvl="1"/>
            <a:r>
              <a:rPr lang="en-GB" dirty="0"/>
              <a:t>When?</a:t>
            </a:r>
          </a:p>
          <a:p>
            <a:pPr lvl="1"/>
            <a:r>
              <a:rPr lang="en-GB" dirty="0"/>
              <a:t>Who do you need to help?</a:t>
            </a:r>
          </a:p>
          <a:p>
            <a:pPr lvl="1"/>
            <a:r>
              <a:rPr lang="en-GB" dirty="0"/>
              <a:t>How will you know when you’ve been successful?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2AFF30-32A1-449D-B830-10D6FF3E4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0543" y="1774009"/>
            <a:ext cx="5263116" cy="3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T-GROW model of coaching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83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4000" dirty="0"/>
              <a:t>T</a:t>
            </a:r>
          </a:p>
          <a:p>
            <a:r>
              <a:rPr lang="en-GB" sz="4000" dirty="0"/>
              <a:t>G		Awareness</a:t>
            </a:r>
          </a:p>
          <a:p>
            <a:r>
              <a:rPr lang="en-GB" sz="4000" dirty="0"/>
              <a:t>R</a:t>
            </a:r>
          </a:p>
          <a:p>
            <a:endParaRPr lang="en-GB" sz="4000" dirty="0"/>
          </a:p>
          <a:p>
            <a:r>
              <a:rPr lang="en-GB" sz="4000" dirty="0"/>
              <a:t>O		Responsibility</a:t>
            </a:r>
          </a:p>
          <a:p>
            <a:r>
              <a:rPr lang="en-GB" sz="4000" dirty="0"/>
              <a:t>W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27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5 minute coaching – who wants a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635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F0E6C-4704-4531-AAB9-10EB8146F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1663" y="1950243"/>
            <a:ext cx="8184718" cy="400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17D60E-2E96-4BD5-917D-98389B1BA94F}"/>
              </a:ext>
            </a:extLst>
          </p:cNvPr>
          <p:cNvSpPr txBox="1"/>
          <p:nvPr/>
        </p:nvSpPr>
        <p:spPr>
          <a:xfrm>
            <a:off x="5124893" y="4171907"/>
            <a:ext cx="3930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martinhumanities.com/2019/09/09/conversation-starters-writing-prompt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7855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Network mentoring and buddying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635"/>
          </a:xfrm>
        </p:spPr>
        <p:txBody>
          <a:bodyPr>
            <a:normAutofit/>
          </a:bodyPr>
          <a:lstStyle/>
          <a:p>
            <a:r>
              <a:rPr lang="en-GB" dirty="0"/>
              <a:t>Workforce Strategy – 23/24: </a:t>
            </a:r>
          </a:p>
          <a:p>
            <a:pPr marL="0" indent="0">
              <a:buNone/>
            </a:pPr>
            <a:r>
              <a:rPr lang="en-GB" dirty="0"/>
              <a:t>Set up network wide virtual mentoring and buddying</a:t>
            </a:r>
          </a:p>
          <a:p>
            <a:endParaRPr lang="en-GB" dirty="0"/>
          </a:p>
          <a:p>
            <a:r>
              <a:rPr lang="en-GB" dirty="0"/>
              <a:t>What?</a:t>
            </a:r>
          </a:p>
          <a:p>
            <a:r>
              <a:rPr lang="en-GB" dirty="0"/>
              <a:t>How?</a:t>
            </a:r>
          </a:p>
          <a:p>
            <a:r>
              <a:rPr lang="en-GB" dirty="0"/>
              <a:t>When?</a:t>
            </a:r>
          </a:p>
          <a:p>
            <a:r>
              <a:rPr lang="en-GB" dirty="0"/>
              <a:t>Who?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0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7C80-EA50-4E19-B1EB-369CDC8C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EC9A-0EF8-4B71-B8E6-7857FDDF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021"/>
            <a:ext cx="10515600" cy="54184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3200" dirty="0"/>
              <a:t>To provide an introduction to coaching and mentoring for pathology staff working in Kent and Medway.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By the end of the session we will have:</a:t>
            </a:r>
          </a:p>
          <a:p>
            <a:pPr lvl="0"/>
            <a:r>
              <a:rPr lang="en-GB" sz="3200" dirty="0"/>
              <a:t>Explored the definitions and differences between coaching and mentoring</a:t>
            </a:r>
          </a:p>
          <a:p>
            <a:pPr lvl="0"/>
            <a:r>
              <a:rPr lang="en-GB" sz="3200" dirty="0"/>
              <a:t>Shared information on accessing coaching and mentoring through the Leadership Academy and Trusts</a:t>
            </a:r>
          </a:p>
          <a:p>
            <a:pPr lvl="0"/>
            <a:r>
              <a:rPr lang="en-GB" sz="3200" dirty="0"/>
              <a:t>Learnt about the GROW model of coaching for ad-hoc coaching conversations</a:t>
            </a:r>
          </a:p>
          <a:p>
            <a:pPr lvl="0"/>
            <a:r>
              <a:rPr lang="en-GB" sz="3200" dirty="0"/>
              <a:t>Discussed a mentoring model for the pathology network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0CD2C-EF21-4CF6-BF92-CA30F006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53817BFF-0375-4460-A1AA-76D4EF2D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533A81-1C9C-46B9-A6A5-66ABA734506C}"/>
              </a:ext>
            </a:extLst>
          </p:cNvPr>
          <p:cNvSpPr/>
          <p:nvPr/>
        </p:nvSpPr>
        <p:spPr>
          <a:xfrm>
            <a:off x="6305550" y="312547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3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Mentors share their experiences of working in a similar field</a:t>
            </a:r>
          </a:p>
          <a:p>
            <a:r>
              <a:rPr lang="en-GB" dirty="0"/>
              <a:t>Ongoing relationship that can last for a long time</a:t>
            </a:r>
          </a:p>
          <a:p>
            <a:r>
              <a:rPr lang="en-GB" dirty="0"/>
              <a:t>Can be more informal with meetings taking place when the mentee needs some space and time to think, guidance or support</a:t>
            </a:r>
          </a:p>
          <a:p>
            <a:r>
              <a:rPr lang="en-GB" dirty="0"/>
              <a:t>Focus on long-term career and personal development</a:t>
            </a:r>
          </a:p>
          <a:p>
            <a:r>
              <a:rPr lang="en-GB" dirty="0"/>
              <a:t>The agenda is set by the mentee and takes a broader view of the person</a:t>
            </a:r>
          </a:p>
          <a:p>
            <a:r>
              <a:rPr lang="en-GB" dirty="0"/>
              <a:t>The process of mentoring encourages independence, autonomy and self-development</a:t>
            </a:r>
          </a:p>
          <a:p>
            <a:r>
              <a:rPr lang="en-GB" dirty="0"/>
              <a:t>Through reflective practice, shared learning and improved ownership for solution-focused thinking, mentoring can deliver improvements in an individual’s performance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1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Formal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coach does not need direct experience of your job (unless the coaching is skills focused) although knowledge of the work context can be helpful</a:t>
            </a:r>
          </a:p>
          <a:p>
            <a:r>
              <a:rPr lang="en-GB" dirty="0"/>
              <a:t>A coaching relationship has a set duration</a:t>
            </a:r>
          </a:p>
          <a:p>
            <a:r>
              <a:rPr lang="en-GB" dirty="0"/>
              <a:t>Coaching is usually more structured than mentoring with regularly scheduled meetings</a:t>
            </a:r>
          </a:p>
          <a:p>
            <a:r>
              <a:rPr lang="en-GB" dirty="0"/>
              <a:t>Coaching is short term and focused on specific development areas/issues or goals and work</a:t>
            </a:r>
          </a:p>
          <a:p>
            <a:r>
              <a:rPr lang="en-GB" dirty="0"/>
              <a:t>Artful questioning and appreciative inquiry to help individuals unlock their full potential to achieve personal and professional success.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23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413"/>
            <a:ext cx="10515600" cy="1325563"/>
          </a:xfrm>
        </p:spPr>
        <p:txBody>
          <a:bodyPr/>
          <a:lstStyle/>
          <a:p>
            <a:r>
              <a:rPr lang="en-GB" b="1" dirty="0"/>
              <a:t>SE Leadership Academy Coaching and 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NHS South East Leadership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Academy : Coaching and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Mentoring Register</a:t>
            </a:r>
            <a:r>
              <a:rPr lang="en-GB" dirty="0"/>
              <a:t> </a:t>
            </a:r>
          </a:p>
          <a:p>
            <a:r>
              <a:rPr lang="en-GB" dirty="0"/>
              <a:t>Mentoring</a:t>
            </a:r>
          </a:p>
          <a:p>
            <a:r>
              <a:rPr lang="en-GB" dirty="0"/>
              <a:t>Bite-size coaching </a:t>
            </a:r>
          </a:p>
          <a:p>
            <a:r>
              <a:rPr lang="en-GB" dirty="0"/>
              <a:t>Longer term coaching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6D957-0889-47E5-A348-EC7AF75C8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63428" y="1825625"/>
            <a:ext cx="6319465" cy="4215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46A35-3031-4333-9C40-01130B388344}"/>
              </a:ext>
            </a:extLst>
          </p:cNvPr>
          <p:cNvSpPr txBox="1"/>
          <p:nvPr/>
        </p:nvSpPr>
        <p:spPr>
          <a:xfrm>
            <a:off x="6815470" y="6121931"/>
            <a:ext cx="5167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byrawpixel/4573929525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2569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 Leadership Academy Bite-size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442852"/>
            <a:ext cx="10515600" cy="482663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One off, or up to 3 short, focused 60-minute session/opportunity to process experiences, develop coping skills and explore strategies to navigate challenging circumstances. generate insights and new perspectives to help empower you and move forward in a positive way.  Can help with:</a:t>
            </a:r>
          </a:p>
          <a:p>
            <a:r>
              <a:rPr lang="en-GB" dirty="0"/>
              <a:t>Impact of pandemic or winter pressures, such as stress, overwhelm and exhaustion</a:t>
            </a:r>
          </a:p>
          <a:p>
            <a:r>
              <a:rPr lang="en-GB" dirty="0"/>
              <a:t>Tensions with colleagues, stakeholders or people they lead</a:t>
            </a:r>
          </a:p>
          <a:p>
            <a:r>
              <a:rPr lang="en-GB" dirty="0"/>
              <a:t>A new role, a new team or additional responsibilities</a:t>
            </a:r>
          </a:p>
          <a:p>
            <a:r>
              <a:rPr lang="en-GB" dirty="0"/>
              <a:t>Increasing pressure, complexity and ambiguity</a:t>
            </a:r>
          </a:p>
          <a:p>
            <a:r>
              <a:rPr lang="en-GB" dirty="0"/>
              <a:t>Juggling competing workloads</a:t>
            </a:r>
          </a:p>
          <a:p>
            <a:r>
              <a:rPr lang="en-GB" dirty="0"/>
              <a:t>Impending difficult conversations</a:t>
            </a:r>
          </a:p>
          <a:p>
            <a:r>
              <a:rPr lang="en-GB" dirty="0"/>
              <a:t>Uncertainty about what to do next</a:t>
            </a:r>
          </a:p>
          <a:p>
            <a:r>
              <a:rPr lang="en-GB" dirty="0"/>
              <a:t>Issues with confidence, impostor syndrome or managing boundaries</a:t>
            </a:r>
          </a:p>
          <a:p>
            <a:r>
              <a:rPr lang="en-GB" dirty="0"/>
              <a:t>Simply wanting to feel heard and understood in a non-judgemental way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7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Kent and Medway Healthcare Science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442852"/>
            <a:ext cx="10515600" cy="4826635"/>
          </a:xfrm>
        </p:spPr>
        <p:txBody>
          <a:bodyPr>
            <a:normAutofit/>
          </a:bodyPr>
          <a:lstStyle/>
          <a:p>
            <a:r>
              <a:rPr lang="en-GB" dirty="0"/>
              <a:t>Mentoring – if you would like to request a healthcare science mentor – email </a:t>
            </a:r>
            <a:r>
              <a:rPr lang="en-GB" dirty="0" err="1"/>
              <a:t>markknight@</a:t>
            </a:r>
            <a:r>
              <a:rPr lang="en-GB" err="1"/>
              <a:t>nhs</a:t>
            </a:r>
            <a:r>
              <a:rPr lang="en-GB"/>
              <a:t>.net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07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Trust Coaching and 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442852"/>
            <a:ext cx="10515600" cy="4826635"/>
          </a:xfrm>
        </p:spPr>
        <p:txBody>
          <a:bodyPr>
            <a:normAutofit/>
          </a:bodyPr>
          <a:lstStyle/>
          <a:p>
            <a:r>
              <a:rPr lang="en-GB" dirty="0"/>
              <a:t>EKHUFT – contact Head of L&amp;D </a:t>
            </a:r>
          </a:p>
          <a:p>
            <a:pPr marL="0" indent="0">
              <a:buNone/>
            </a:pPr>
            <a:endParaRPr lang="en-GB" dirty="0"/>
          </a:p>
          <a:p>
            <a:pPr fontAlgn="base"/>
            <a:r>
              <a:rPr lang="en-GB" dirty="0"/>
              <a:t>MTW – in South East Coaching and Mentoring Network. </a:t>
            </a:r>
            <a:r>
              <a:rPr lang="en-GB" dirty="0" err="1"/>
              <a:t>Coachees</a:t>
            </a:r>
            <a:r>
              <a:rPr lang="en-GB" dirty="0"/>
              <a:t> with a coach by Network lead at KCC following a confidential conversation.  Contact</a:t>
            </a:r>
            <a:r>
              <a:rPr lang="en-GB" u="sng" dirty="0">
                <a:hlinkClick r:id="rId2"/>
              </a:rPr>
              <a:t> jo.garrity@nhs.net</a:t>
            </a:r>
            <a:r>
              <a:rPr lang="en-GB" dirty="0"/>
              <a:t> or 01622 234040.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NKPS – reciprocal mentoring programme.  Mutually beneficial mentoring partnership with formal support, training and facilitation. Opportunity to self-direct the content of their mentoring sessions to make it as relevant and meaningful as possible.  Form on intranet.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97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Informal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442852"/>
            <a:ext cx="10515600" cy="4826635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Coaching skills can be </a:t>
            </a:r>
          </a:p>
          <a:p>
            <a:pPr marL="0" indent="0" fontAlgn="base">
              <a:buNone/>
            </a:pPr>
            <a:r>
              <a:rPr lang="en-GB" dirty="0"/>
              <a:t>used in many conversations at work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4AE7B6-5A21-468D-9C39-076BC778A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068106"/>
              </p:ext>
            </p:extLst>
          </p:nvPr>
        </p:nvGraphicFramePr>
        <p:xfrm>
          <a:off x="4546600" y="8190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618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907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Aim and Objectives</vt:lpstr>
      <vt:lpstr>Mentoring</vt:lpstr>
      <vt:lpstr>Formal Coaching</vt:lpstr>
      <vt:lpstr>SE Leadership Academy Coaching and Mentoring</vt:lpstr>
      <vt:lpstr>SE Leadership Academy Bite-size coaching</vt:lpstr>
      <vt:lpstr>Kent and Medway Healthcare Science Network</vt:lpstr>
      <vt:lpstr>Trust Coaching and Mentoring</vt:lpstr>
      <vt:lpstr>Informal Coaching</vt:lpstr>
      <vt:lpstr>T-GROW model of coaching </vt:lpstr>
      <vt:lpstr>T- GROW model of coaching </vt:lpstr>
      <vt:lpstr>GROW model of coaching </vt:lpstr>
      <vt:lpstr>GROW model of coaching </vt:lpstr>
      <vt:lpstr>GROW model of coaching </vt:lpstr>
      <vt:lpstr>GROW model of coaching </vt:lpstr>
      <vt:lpstr>T-GROW model of coaching </vt:lpstr>
      <vt:lpstr>5 minute coaching – who wants a go?</vt:lpstr>
      <vt:lpstr>Network mentoring and buddying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and Medway  Pathology Network</dc:title>
  <dc:creator>Amanda PRICE</dc:creator>
  <cp:lastModifiedBy>Amanda PRICE</cp:lastModifiedBy>
  <cp:revision>60</cp:revision>
  <dcterms:created xsi:type="dcterms:W3CDTF">2022-05-30T12:54:49Z</dcterms:created>
  <dcterms:modified xsi:type="dcterms:W3CDTF">2022-06-30T13:28:01Z</dcterms:modified>
</cp:coreProperties>
</file>